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embeddedFontLst>
    <p:embeddedFont>
      <p:font typeface="PT Sans Narrow"/>
      <p:regular r:id="rId33"/>
      <p:bold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PTSansNarrow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penSans-regular.fntdata"/><Relationship Id="rId12" Type="http://schemas.openxmlformats.org/officeDocument/2006/relationships/slide" Target="slides/slide7.xml"/><Relationship Id="rId34" Type="http://schemas.openxmlformats.org/officeDocument/2006/relationships/font" Target="fonts/PTSansNarrow-bold.fntdata"/><Relationship Id="rId15" Type="http://schemas.openxmlformats.org/officeDocument/2006/relationships/slide" Target="slides/slide10.xml"/><Relationship Id="rId37" Type="http://schemas.openxmlformats.org/officeDocument/2006/relationships/font" Target="fonts/OpenSans-italic.fntdata"/><Relationship Id="rId14" Type="http://schemas.openxmlformats.org/officeDocument/2006/relationships/slide" Target="slides/slide9.xml"/><Relationship Id="rId36" Type="http://schemas.openxmlformats.org/officeDocument/2006/relationships/font" Target="fonts/OpenSans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fbc30e39c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fbc30e39c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fbc30e39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cfbc30e39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fbc30e39c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fbc30e39c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fbc30e39c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fbc30e39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fbc30e39c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fbc30e39c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cfbc30e39c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cfbc30e39c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fbc30e39c_2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fbc30e39c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cfbc30e39c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cfbc30e39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cfbc30e39c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cfbc30e39c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fbc30e39c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fbc30e39c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fbc30e39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fbc30e39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cfbc30e39c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cfbc30e39c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cfbc30e39c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cfbc30e39c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cfbc30e39c_2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cfbc30e39c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cfbc30e39c_2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cfbc30e39c_2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fbc30e39c_2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fbc30e39c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05f118f01c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105f118f01c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fbc30e39c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fbc30e39c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05f118f01c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05f118f01c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fbc30e39c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fbc30e39c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cfbc30e39c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cfbc30e39c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05f118f01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05f118f01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fbc30e39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fbc30e39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cfbc30e39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cfbc30e39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cfbc30e39c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cfbc30e39c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fbc30e39c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fbc30e39c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311700" y="1304850"/>
            <a:ext cx="85206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299565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50" y="2571900"/>
            <a:ext cx="91440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814800"/>
            <a:ext cx="8571300" cy="9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-75" y="5045700"/>
            <a:ext cx="9144000" cy="9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266175"/>
            <a:ext cx="39999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526350"/>
            <a:ext cx="5613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039675"/>
            <a:ext cx="4045200" cy="167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268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4230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2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www.youtube.com/watch?v=CtxbPiH_UNk" TargetMode="External"/><Relationship Id="rId4" Type="http://schemas.openxmlformats.org/officeDocument/2006/relationships/image" Target="../media/image1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ctrTitle"/>
          </p:nvPr>
        </p:nvSpPr>
        <p:spPr>
          <a:xfrm>
            <a:off x="1003650" y="1266434"/>
            <a:ext cx="7136700" cy="182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859"/>
              <a:t>Proyecto final</a:t>
            </a:r>
            <a:endParaRPr sz="3859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-419" sz="3859"/>
              <a:t>Sistema de control y riego automatizado de plantas</a:t>
            </a:r>
            <a:endParaRPr sz="3859"/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2136750" y="3133039"/>
            <a:ext cx="4870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Sistemas Embebidos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2021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Conexión WiFi</a:t>
            </a:r>
            <a:endParaRPr/>
          </a:p>
        </p:txBody>
      </p:sp>
      <p:sp>
        <p:nvSpPr>
          <p:cNvPr id="135" name="Google Shape;135;p22"/>
          <p:cNvSpPr txBox="1"/>
          <p:nvPr>
            <p:ph idx="1" type="body"/>
          </p:nvPr>
        </p:nvSpPr>
        <p:spPr>
          <a:xfrm>
            <a:off x="311700" y="1266325"/>
            <a:ext cx="36573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Requerimientos: 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SSID de la red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Contraseña de la red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Librería: WiFi.h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 rotWithShape="1">
          <a:blip r:embed="rId3">
            <a:alphaModFix/>
          </a:blip>
          <a:srcRect b="0" l="-1390" r="1390" t="0"/>
          <a:stretch/>
        </p:blipFill>
        <p:spPr>
          <a:xfrm>
            <a:off x="4007313" y="1303650"/>
            <a:ext cx="4791399" cy="25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650" y="3204925"/>
            <a:ext cx="2754085" cy="15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Firebase</a:t>
            </a:r>
            <a:endParaRPr/>
          </a:p>
        </p:txBody>
      </p:sp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Como repositorio de datos utilizamos la tecnología de Google Firebase. Esta nos permite almacenar los datos obtenidos por el ESP32 y recuperar los parámetros en formato JSON en tiempo real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Librería: Firebase_ESP_Client.h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Encapsula la comunicación con la base de datos.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1000"/>
              </a:spcAft>
              <a:buSzPts val="1400"/>
              <a:buChar char="○"/>
            </a:pPr>
            <a:r>
              <a:rPr lang="es-419"/>
              <a:t>Hace uso del protocolo HTTP.</a:t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 rotWithShape="1">
          <a:blip r:embed="rId3">
            <a:alphaModFix/>
          </a:blip>
          <a:srcRect b="-2590" l="0" r="0" t="2590"/>
          <a:stretch/>
        </p:blipFill>
        <p:spPr>
          <a:xfrm>
            <a:off x="3997175" y="3216275"/>
            <a:ext cx="4835125" cy="162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Parámetros recibidos desde la web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918825"/>
            <a:ext cx="4239300" cy="19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Para el seteo de parámetros se obtienen los datos de la web y se guardan como los nuevos valores que el sistema va a tener en cuenta para regar en caso de ser necesario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075" y="1353713"/>
            <a:ext cx="4239224" cy="312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Medición y actualización de datos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2067275"/>
            <a:ext cx="4147500" cy="19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Cuando los sensores miden los valores de humedad y temperatura correspondientes, se setean a la entrada asignada en firebase.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7975" y="1360775"/>
            <a:ext cx="4274324" cy="311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2208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Algoritmo de regado</a:t>
            </a:r>
            <a:endParaRPr/>
          </a:p>
        </p:txBody>
      </p:sp>
      <p:sp>
        <p:nvSpPr>
          <p:cNvPr id="164" name="Google Shape;164;p26"/>
          <p:cNvSpPr txBox="1"/>
          <p:nvPr>
            <p:ph idx="1" type="body"/>
          </p:nvPr>
        </p:nvSpPr>
        <p:spPr>
          <a:xfrm>
            <a:off x="220800" y="1152425"/>
            <a:ext cx="8702400" cy="37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sistema de riego funciona de la siguiente manera: 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Si la humedad del suelo es menor a la establecida como mínima dentro de los  parámetros del sistema, se procede a regar.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Sino, si la humedad del suelo actual se encuentre entre la máxima y mínima definidas como parámetro, el sistema siempre procederá a regar en los siguientes casos: 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 sz="1800"/>
              <a:t>Cuando el valor medido de la humedad ambiente sea menor al parámetro de humedad mínima que necesita la planta.</a:t>
            </a:r>
            <a:endParaRPr sz="1800"/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 sz="1800"/>
              <a:t>Sino cuando la temperatura en el ambiente es mayor al parámetro de temperatura máxima establecido que tolera la planta .</a:t>
            </a:r>
            <a:endParaRPr sz="1800"/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-419" sz="1800"/>
              <a:t>En cualquier otro caso la bomba permanecerá apagada.		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Bomba de agua</a:t>
            </a:r>
            <a:endParaRPr/>
          </a:p>
        </p:txBody>
      </p:sp>
      <p:sp>
        <p:nvSpPr>
          <p:cNvPr id="170" name="Google Shape;170;p27"/>
          <p:cNvSpPr txBox="1"/>
          <p:nvPr>
            <p:ph idx="1" type="body"/>
          </p:nvPr>
        </p:nvSpPr>
        <p:spPr>
          <a:xfrm>
            <a:off x="311700" y="1709350"/>
            <a:ext cx="5424600" cy="25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Cuando el sistema detecta que es tiempo de regar, enciende la pequeña bomba sumergible durante 4 segundos.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-419"/>
              <a:t>Esta pequeña bomba de agua funciona con una tensión de entre 2,5V y 5V lo que la hace ideal para este proyecto.</a:t>
            </a:r>
            <a:endParaRPr/>
          </a:p>
        </p:txBody>
      </p:sp>
      <p:pic>
        <p:nvPicPr>
          <p:cNvPr id="171" name="Google Shape;17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854" y="1266325"/>
            <a:ext cx="2542450" cy="338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Lámpara</a:t>
            </a:r>
            <a:endParaRPr/>
          </a:p>
        </p:txBody>
      </p:sp>
      <p:sp>
        <p:nvSpPr>
          <p:cNvPr id="177" name="Google Shape;177;p28"/>
          <p:cNvSpPr txBox="1"/>
          <p:nvPr>
            <p:ph idx="1" type="body"/>
          </p:nvPr>
        </p:nvSpPr>
        <p:spPr>
          <a:xfrm>
            <a:off x="311700" y="1501388"/>
            <a:ext cx="3794700" cy="25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El fotoresistor va a medir el nivel de luz en el ambiente.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-419"/>
              <a:t>Si es menor a un nivel indicado, se enviará la señal al relay para que el mismo se abra y permita que la lámpara se encienda.</a:t>
            </a:r>
            <a:endParaRPr/>
          </a:p>
        </p:txBody>
      </p:sp>
      <p:pic>
        <p:nvPicPr>
          <p:cNvPr id="178" name="Google Shape;17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5100" y="1266327"/>
            <a:ext cx="2363612" cy="30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713" y="1268596"/>
            <a:ext cx="2363612" cy="305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Visualización de datos </a:t>
            </a:r>
            <a:endParaRPr/>
          </a:p>
        </p:txBody>
      </p:sp>
      <p:sp>
        <p:nvSpPr>
          <p:cNvPr id="185" name="Google Shape;185;p29"/>
          <p:cNvSpPr txBox="1"/>
          <p:nvPr>
            <p:ph idx="1" type="body"/>
          </p:nvPr>
        </p:nvSpPr>
        <p:spPr>
          <a:xfrm>
            <a:off x="383825" y="1338450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Desarrollamos una aplicación web con un pequeño dashboard utilizando el framework de desarrollo Angular.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Esta aplicación consta de tres secciones: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Una para el control de datos en tiempo real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Otra para el seteo de parámetros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Y una </a:t>
            </a:r>
            <a:r>
              <a:rPr lang="es-419"/>
              <a:t>última</a:t>
            </a:r>
            <a:r>
              <a:rPr lang="es-419"/>
              <a:t> página para el guardado de información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Esta aplicación web es responsive, por lo que funciona en dispositivos </a:t>
            </a:r>
            <a:r>
              <a:rPr lang="es-419"/>
              <a:t>móviles</a:t>
            </a:r>
            <a:r>
              <a:rPr lang="es-419"/>
              <a:t>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7300" y="3622300"/>
            <a:ext cx="2649225" cy="132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Control de datos en tiempo real desde la web</a:t>
            </a:r>
            <a:endParaRPr/>
          </a:p>
        </p:txBody>
      </p:sp>
      <p:sp>
        <p:nvSpPr>
          <p:cNvPr id="192" name="Google Shape;192;p30"/>
          <p:cNvSpPr txBox="1"/>
          <p:nvPr>
            <p:ph idx="1" type="body"/>
          </p:nvPr>
        </p:nvSpPr>
        <p:spPr>
          <a:xfrm>
            <a:off x="311700" y="1130125"/>
            <a:ext cx="8520600" cy="160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Esta sección nos permite acceder a todos los datos medidos por el sistema en tiempo real.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-419"/>
              <a:t>Además, nos permite almacenar los datos medidos mediante el </a:t>
            </a:r>
            <a:r>
              <a:rPr lang="es-419"/>
              <a:t>botón</a:t>
            </a:r>
            <a:r>
              <a:rPr lang="es-419"/>
              <a:t> Guardar Valores</a:t>
            </a:r>
            <a:endParaRPr/>
          </a:p>
        </p:txBody>
      </p: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3900" y="2739925"/>
            <a:ext cx="5816200" cy="215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1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Seteo de parámetros desde la web</a:t>
            </a:r>
            <a:endParaRPr/>
          </a:p>
        </p:txBody>
      </p:sp>
      <p:sp>
        <p:nvSpPr>
          <p:cNvPr id="199" name="Google Shape;199;p31"/>
          <p:cNvSpPr txBox="1"/>
          <p:nvPr>
            <p:ph idx="1" type="body"/>
          </p:nvPr>
        </p:nvSpPr>
        <p:spPr>
          <a:xfrm>
            <a:off x="311700" y="1152425"/>
            <a:ext cx="85206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Esta sección nos permite visualizar y cambiar los parámetros de regado que se encuentran </a:t>
            </a:r>
            <a:r>
              <a:rPr lang="es-419"/>
              <a:t>actualmente</a:t>
            </a:r>
            <a:r>
              <a:rPr lang="es-419"/>
              <a:t> cargados en el sistema.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-419"/>
              <a:t>Al </a:t>
            </a:r>
            <a:r>
              <a:rPr lang="es-419"/>
              <a:t>presionar</a:t>
            </a:r>
            <a:r>
              <a:rPr lang="es-419"/>
              <a:t> el </a:t>
            </a:r>
            <a:r>
              <a:rPr lang="es-419"/>
              <a:t>botón</a:t>
            </a:r>
            <a:r>
              <a:rPr lang="es-419"/>
              <a:t> “Actualizar parámetros” se envía toda la información a firebase poniendo a disposición del ESP32 los nuevos parámetros elegidos.</a:t>
            </a:r>
            <a:endParaRPr/>
          </a:p>
        </p:txBody>
      </p:sp>
      <p:pic>
        <p:nvPicPr>
          <p:cNvPr id="200" name="Google Shape;20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987" y="2785500"/>
            <a:ext cx="4764025" cy="219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Problema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311700" y="1503775"/>
            <a:ext cx="4419000" cy="28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Hay países donde las condiciones climáticas no favorecen para el cultivo de plantas, por lo que buscan alternativas para llevarlo adelante.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b="1" lang="es-419"/>
              <a:t>SOLUCIÓN:</a:t>
            </a:r>
            <a:r>
              <a:rPr lang="es-419"/>
              <a:t> Cultivo mediante un sistema automatizado de luz y riego.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8700" y="1503775"/>
            <a:ext cx="4108499" cy="2827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Guardado de los datos tomados en tiempo real</a:t>
            </a:r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276700" y="2441225"/>
            <a:ext cx="4585500" cy="20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1000"/>
              </a:spcAft>
              <a:buSzPts val="1800"/>
              <a:buChar char="●"/>
            </a:pPr>
            <a:r>
              <a:rPr lang="es-419"/>
              <a:t>Cómo se menciona anteriormente, el sistema también permite al usuario guardar las métricas que está observando en tiempo real.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225" y="1266325"/>
            <a:ext cx="3935074" cy="340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3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Guardado de los datos tomados en tiempo real</a:t>
            </a:r>
            <a:endParaRPr/>
          </a:p>
        </p:txBody>
      </p:sp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266325"/>
            <a:ext cx="8520600" cy="54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Visualización de los datos que fueron guardados por el usuario.</a:t>
            </a:r>
            <a:endParaRPr/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9488" y="1914401"/>
            <a:ext cx="6225025" cy="284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Funcionalidad en dispositivos </a:t>
            </a:r>
            <a:r>
              <a:rPr lang="es-419"/>
              <a:t>móviles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2044438"/>
            <a:ext cx="5403300" cy="15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El sitio web desarrollado es completamente responsive por lo que puede ser accedido por dispositivos </a:t>
            </a:r>
            <a:r>
              <a:rPr lang="es-419"/>
              <a:t>móviles</a:t>
            </a:r>
            <a:r>
              <a:rPr lang="es-419"/>
              <a:t>.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2400" y="792950"/>
            <a:ext cx="2334125" cy="409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Dificultades encontradas</a:t>
            </a:r>
            <a:endParaRPr/>
          </a:p>
        </p:txBody>
      </p:sp>
      <p:sp>
        <p:nvSpPr>
          <p:cNvPr id="227" name="Google Shape;227;p35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Energía del sistema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Se tomó la decisión de utilizar un cargador de celular de 2A.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Sincronización</a:t>
            </a:r>
            <a:endParaRPr/>
          </a:p>
          <a:p>
            <a:pPr indent="-317500" lvl="1" marL="914400" rtl="0" algn="l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Modificamos el librería de </a:t>
            </a:r>
            <a:r>
              <a:rPr i="1" lang="es-419"/>
              <a:t>fnqueue </a:t>
            </a:r>
            <a:r>
              <a:rPr lang="es-419"/>
              <a:t>y </a:t>
            </a:r>
            <a:r>
              <a:rPr i="1" lang="es-419"/>
              <a:t>critical </a:t>
            </a:r>
            <a:r>
              <a:rPr lang="es-419"/>
              <a:t>propuestos por la cátedra.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Maqueta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Calibración de sensores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-419"/>
              <a:t>Aprendizaje</a:t>
            </a:r>
            <a:r>
              <a:rPr lang="es-419"/>
              <a:t> de nuevas </a:t>
            </a:r>
            <a:r>
              <a:rPr lang="es-419"/>
              <a:t>tecnologías</a:t>
            </a:r>
            <a:r>
              <a:rPr lang="es-419"/>
              <a:t> en un periodo corto de tiempo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A mejorar...</a:t>
            </a:r>
            <a:endParaRPr/>
          </a:p>
        </p:txBody>
      </p:sp>
      <p:sp>
        <p:nvSpPr>
          <p:cNvPr id="233" name="Google Shape;233;p36"/>
          <p:cNvSpPr txBox="1"/>
          <p:nvPr>
            <p:ph idx="1" type="body"/>
          </p:nvPr>
        </p:nvSpPr>
        <p:spPr>
          <a:xfrm>
            <a:off x="311700" y="1266325"/>
            <a:ext cx="8520600" cy="33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Implementar el </a:t>
            </a:r>
            <a:r>
              <a:rPr lang="es-419"/>
              <a:t>riego</a:t>
            </a:r>
            <a:r>
              <a:rPr lang="es-419"/>
              <a:t> por goteo 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 caso de la interfaz de usuario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Tener predefinidos los parámetros de ciertas especies, de manera tal que el usuario pueda elegir qué planta/cultivo desea cuidar, olvidándose de setear manualmente los </a:t>
            </a:r>
            <a:r>
              <a:rPr lang="es-419"/>
              <a:t>parámetros. En caso que no se encuentre la especie, pueda agregarla.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Carteles de comunicación y notificaciones hacia el usuario.</a:t>
            </a:r>
            <a:endParaRPr/>
          </a:p>
          <a:p>
            <a:pPr indent="-317500" lvl="1" marL="914400" rtl="0" algn="just">
              <a:spcBef>
                <a:spcPts val="1000"/>
              </a:spcBef>
              <a:spcAft>
                <a:spcPts val="0"/>
              </a:spcAft>
              <a:buSzPts val="1400"/>
              <a:buChar char="○"/>
            </a:pPr>
            <a:r>
              <a:rPr lang="es-419"/>
              <a:t>Imagen/video de la planta en tiempo real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1000"/>
              </a:spcAft>
              <a:buSzPts val="1800"/>
              <a:buChar char="●"/>
            </a:pPr>
            <a:r>
              <a:rPr lang="es-419"/>
              <a:t>Agregar un </a:t>
            </a:r>
            <a:r>
              <a:rPr lang="es-419"/>
              <a:t>módulo</a:t>
            </a:r>
            <a:r>
              <a:rPr lang="es-419"/>
              <a:t> de clock para evitar consultar constantemente al servidor ntp la fecha y hora.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Conclusiones</a:t>
            </a:r>
            <a:endParaRPr/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924400"/>
            <a:ext cx="85206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Por su bajo costo, el proyecto es muy viable, incluso para ofrecerse como un sistema de cultivo hogareño a hobbistas (y no tanto). </a:t>
            </a:r>
            <a:endParaRPr/>
          </a:p>
          <a:p>
            <a:pPr indent="-342900" lvl="0" marL="457200" rtl="0" algn="just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En zonas con recursos limitados se podría llegar a implementar a gran escala para el cultivo en invernaderos o, con algunas modificaciones, para el cultivo hidropónico.</a:t>
            </a:r>
            <a:endParaRPr/>
          </a:p>
          <a:p>
            <a:pPr indent="0" lvl="0" marL="457200" rtl="0" algn="just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2276400" y="1687325"/>
            <a:ext cx="45912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8000"/>
              <a:t>¿Preguntas?</a:t>
            </a:r>
            <a:endParaRPr sz="8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322650" y="3390350"/>
            <a:ext cx="5245500" cy="116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7000"/>
              <a:t>Muchas gracias</a:t>
            </a:r>
            <a:endParaRPr sz="7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0"/>
          </a:p>
        </p:txBody>
      </p:sp>
      <p:pic>
        <p:nvPicPr>
          <p:cNvPr id="250" name="Google Shape;25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1075" y="3102087"/>
            <a:ext cx="2983890" cy="199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Lo que pensamos… </a:t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4643" r="0" t="0"/>
          <a:stretch/>
        </p:blipFill>
        <p:spPr>
          <a:xfrm>
            <a:off x="2156825" y="1223625"/>
            <a:ext cx="4830350" cy="33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resultado...</a:t>
            </a:r>
            <a:endParaRPr/>
          </a:p>
        </p:txBody>
      </p:sp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825" y="1152425"/>
            <a:ext cx="2763746" cy="3686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5446" y="1152413"/>
            <a:ext cx="2577816" cy="3686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resultado...</a:t>
            </a:r>
            <a:endParaRPr/>
          </a:p>
        </p:txBody>
      </p:sp>
      <p:pic>
        <p:nvPicPr>
          <p:cNvPr id="93" name="Google Shape;93;p17" title="Proyecto final - Embebido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8700" y="115242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Objetivos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11700" y="1570650"/>
            <a:ext cx="8520600" cy="29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objetivo de este proyecto es crear y desarrollar un sistema embebido para:</a:t>
            </a:r>
            <a:endParaRPr/>
          </a:p>
          <a:p>
            <a:pPr indent="-334327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Automatizar la tarea de regado y lograr mantener a la planta con una </a:t>
            </a:r>
            <a:r>
              <a:rPr lang="es-419"/>
              <a:t>iluminación</a:t>
            </a:r>
            <a:r>
              <a:rPr lang="es-419"/>
              <a:t> saludable en todo momento.</a:t>
            </a:r>
            <a:endParaRPr/>
          </a:p>
          <a:p>
            <a:pPr indent="-334327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Tomar métricas de humedad y temperatura para llevar un control de la planta.</a:t>
            </a:r>
            <a:endParaRPr/>
          </a:p>
          <a:p>
            <a:pPr indent="-334327" lvl="0" marL="457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ct val="100000"/>
              <a:buChar char="●"/>
            </a:pPr>
            <a:r>
              <a:rPr lang="es-419"/>
              <a:t>Crear un sistema web con el objetivo de poder llevar un control de la planta en tiempo real y setear los parámetros de regado de manera manual.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Dispositivos utilizados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1406288" y="3923038"/>
            <a:ext cx="9288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ESP32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733" y="1984363"/>
            <a:ext cx="2605901" cy="193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013" y="1984363"/>
            <a:ext cx="1938675" cy="19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168950" y="3923038"/>
            <a:ext cx="9288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DHT11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6870263" y="3923038"/>
            <a:ext cx="9288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HL69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93062" y="1772575"/>
            <a:ext cx="2483211" cy="215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445025"/>
            <a:ext cx="85206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Dispositivos utilizados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605359" y="3836525"/>
            <a:ext cx="20712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2316"/>
              <a:t>Fotoresistencia</a:t>
            </a:r>
            <a:endParaRPr sz="2316"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361560" y="3836525"/>
            <a:ext cx="20712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Bomba sumergible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6640575" y="3836513"/>
            <a:ext cx="928800" cy="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-419"/>
              <a:t>Relays</a:t>
            </a:r>
            <a:endParaRPr/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63" y="1897850"/>
            <a:ext cx="2071254" cy="19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3738" y="1897850"/>
            <a:ext cx="2584900" cy="19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519" y="1521886"/>
            <a:ext cx="2344966" cy="2204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300800"/>
            <a:ext cx="5110200" cy="70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ESP32</a:t>
            </a:r>
            <a:endParaRPr/>
          </a:p>
        </p:txBody>
      </p:sp>
      <p:sp>
        <p:nvSpPr>
          <p:cNvPr id="127" name="Google Shape;127;p21"/>
          <p:cNvSpPr txBox="1"/>
          <p:nvPr>
            <p:ph idx="1" type="body"/>
          </p:nvPr>
        </p:nvSpPr>
        <p:spPr>
          <a:xfrm>
            <a:off x="311700" y="1008200"/>
            <a:ext cx="4467600" cy="39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¿Por qué ESP32 y no Arduino? </a:t>
            </a:r>
            <a:endParaRPr/>
          </a:p>
          <a:p>
            <a:pPr indent="-342900" lvl="0" marL="457200" rtl="0" algn="just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Ventajas: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 sz="1800"/>
              <a:t>SoC de bajo costo y consumo con módulo WiFi y bluetooth integrado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 sz="1800"/>
              <a:t>Seguridad criptográfica por hardware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 sz="1800"/>
              <a:t>Microprocesador de 32 bit</a:t>
            </a:r>
            <a:endParaRPr/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419"/>
              <a:t>Desventaja: </a:t>
            </a:r>
            <a:endParaRPr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 sz="1800"/>
              <a:t>Salida solo de 3.3V</a:t>
            </a:r>
            <a:endParaRPr sz="1800"/>
          </a:p>
          <a:p>
            <a:pPr indent="-342900" lvl="1" marL="914400" rtl="0" algn="just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s-419" sz="1800"/>
              <a:t>Poca documentación</a:t>
            </a:r>
            <a:endParaRPr sz="1800"/>
          </a:p>
        </p:txBody>
      </p:sp>
      <p:pic>
        <p:nvPicPr>
          <p:cNvPr id="128" name="Google Shape;12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0" y="233200"/>
            <a:ext cx="3061150" cy="19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5400" y="2214315"/>
            <a:ext cx="3886901" cy="2793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CE93D8"/>
      </a:accent2>
      <a:accent3>
        <a:srgbClr val="4DB6AC"/>
      </a:accent3>
      <a:accent4>
        <a:srgbClr val="FF9800"/>
      </a:accent4>
      <a:accent5>
        <a:srgbClr val="009668"/>
      </a:accent5>
      <a:accent6>
        <a:srgbClr val="EEFF41"/>
      </a:accent6>
      <a:hlink>
        <a:srgbClr val="009668"/>
      </a:hlink>
      <a:folHlink>
        <a:srgbClr val="00966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